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7" r:id="rId3"/>
    <p:sldId id="275" r:id="rId4"/>
    <p:sldId id="278" r:id="rId5"/>
    <p:sldId id="279" r:id="rId6"/>
    <p:sldId id="276" r:id="rId7"/>
    <p:sldId id="257" r:id="rId8"/>
    <p:sldId id="258" r:id="rId9"/>
    <p:sldId id="259" r:id="rId10"/>
    <p:sldId id="260" r:id="rId11"/>
    <p:sldId id="261" r:id="rId12"/>
    <p:sldId id="262" r:id="rId13"/>
    <p:sldId id="264" r:id="rId14"/>
    <p:sldId id="266" r:id="rId15"/>
    <p:sldId id="263" r:id="rId16"/>
    <p:sldId id="265" r:id="rId17"/>
    <p:sldId id="267" r:id="rId18"/>
    <p:sldId id="269" r:id="rId19"/>
    <p:sldId id="270" r:id="rId20"/>
    <p:sldId id="272" r:id="rId21"/>
    <p:sldId id="271" r:id="rId22"/>
    <p:sldId id="273" r:id="rId23"/>
    <p:sldId id="274"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03752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81303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9475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66076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95834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74219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50559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08070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0645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32872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93286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5/11/2020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56172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5/11/2020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156472025"/>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0D1D739-EDC4-4BE6-A073-9B157E1F9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505F40-D149-43ED-AF99-35E23BCA8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6CDD35A4-E546-4AF3-A8B9-AC24C5C9F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3852070 w 12192000"/>
              <a:gd name="connsiteY1" fmla="*/ 0 h 6858000"/>
              <a:gd name="connsiteX2" fmla="*/ 3878367 w 12192000"/>
              <a:gd name="connsiteY2" fmla="*/ 23504 h 6858000"/>
              <a:gd name="connsiteX3" fmla="*/ 3885324 w 12192000"/>
              <a:gd name="connsiteY3" fmla="*/ 84795 h 6858000"/>
              <a:gd name="connsiteX4" fmla="*/ 3820400 w 12192000"/>
              <a:gd name="connsiteY4" fmla="*/ 131127 h 6858000"/>
              <a:gd name="connsiteX5" fmla="*/ 3631811 w 12192000"/>
              <a:gd name="connsiteY5" fmla="*/ 219929 h 6858000"/>
              <a:gd name="connsiteX6" fmla="*/ 4327428 w 12192000"/>
              <a:gd name="connsiteY6" fmla="*/ 351201 h 6858000"/>
              <a:gd name="connsiteX7" fmla="*/ 4080099 w 12192000"/>
              <a:gd name="connsiteY7" fmla="*/ 432279 h 6858000"/>
              <a:gd name="connsiteX8" fmla="*/ 3823492 w 12192000"/>
              <a:gd name="connsiteY8" fmla="*/ 490194 h 6858000"/>
              <a:gd name="connsiteX9" fmla="*/ 3545246 w 12192000"/>
              <a:gd name="connsiteY9" fmla="*/ 532664 h 6858000"/>
              <a:gd name="connsiteX10" fmla="*/ 3291732 w 12192000"/>
              <a:gd name="connsiteY10" fmla="*/ 617605 h 6858000"/>
              <a:gd name="connsiteX11" fmla="*/ 3953340 w 12192000"/>
              <a:gd name="connsiteY11" fmla="*/ 652353 h 6858000"/>
              <a:gd name="connsiteX12" fmla="*/ 3610170 w 12192000"/>
              <a:gd name="connsiteY12" fmla="*/ 729572 h 6858000"/>
              <a:gd name="connsiteX13" fmla="*/ 3328832 w 12192000"/>
              <a:gd name="connsiteY13" fmla="*/ 829957 h 6858000"/>
              <a:gd name="connsiteX14" fmla="*/ 3130966 w 12192000"/>
              <a:gd name="connsiteY14" fmla="*/ 876288 h 6858000"/>
              <a:gd name="connsiteX15" fmla="*/ 2920736 w 12192000"/>
              <a:gd name="connsiteY15" fmla="*/ 887872 h 6858000"/>
              <a:gd name="connsiteX16" fmla="*/ 2871269 w 12192000"/>
              <a:gd name="connsiteY16" fmla="*/ 961228 h 6858000"/>
              <a:gd name="connsiteX17" fmla="*/ 2936195 w 12192000"/>
              <a:gd name="connsiteY17" fmla="*/ 1038448 h 6858000"/>
              <a:gd name="connsiteX18" fmla="*/ 3035126 w 12192000"/>
              <a:gd name="connsiteY18" fmla="*/ 1046168 h 6858000"/>
              <a:gd name="connsiteX19" fmla="*/ 3625627 w 12192000"/>
              <a:gd name="connsiteY19" fmla="*/ 1065474 h 6858000"/>
              <a:gd name="connsiteX20" fmla="*/ 1733551 w 12192000"/>
              <a:gd name="connsiteY20" fmla="*/ 1235355 h 6858000"/>
              <a:gd name="connsiteX21" fmla="*/ 1990156 w 12192000"/>
              <a:gd name="connsiteY21" fmla="*/ 1339602 h 6858000"/>
              <a:gd name="connsiteX22" fmla="*/ 2076722 w 12192000"/>
              <a:gd name="connsiteY22" fmla="*/ 1625311 h 6858000"/>
              <a:gd name="connsiteX23" fmla="*/ 2392067 w 12192000"/>
              <a:gd name="connsiteY23" fmla="*/ 1787470 h 6858000"/>
              <a:gd name="connsiteX24" fmla="*/ 2596115 w 12192000"/>
              <a:gd name="connsiteY24" fmla="*/ 1845385 h 6858000"/>
              <a:gd name="connsiteX25" fmla="*/ 3062950 w 12192000"/>
              <a:gd name="connsiteY25" fmla="*/ 1930326 h 6858000"/>
              <a:gd name="connsiteX26" fmla="*/ 3130966 w 12192000"/>
              <a:gd name="connsiteY26" fmla="*/ 2069319 h 6858000"/>
              <a:gd name="connsiteX27" fmla="*/ 3189708 w 12192000"/>
              <a:gd name="connsiteY27" fmla="*/ 2223754 h 6858000"/>
              <a:gd name="connsiteX28" fmla="*/ 3313373 w 12192000"/>
              <a:gd name="connsiteY28" fmla="*/ 2324141 h 6858000"/>
              <a:gd name="connsiteX29" fmla="*/ 2351877 w 12192000"/>
              <a:gd name="connsiteY29" fmla="*/ 2308697 h 6858000"/>
              <a:gd name="connsiteX30" fmla="*/ 3437038 w 12192000"/>
              <a:gd name="connsiteY30" fmla="*/ 2633017 h 6858000"/>
              <a:gd name="connsiteX31" fmla="*/ 3341198 w 12192000"/>
              <a:gd name="connsiteY31" fmla="*/ 2760427 h 6858000"/>
              <a:gd name="connsiteX32" fmla="*/ 3934791 w 12192000"/>
              <a:gd name="connsiteY32" fmla="*/ 2934169 h 6858000"/>
              <a:gd name="connsiteX33" fmla="*/ 3616352 w 12192000"/>
              <a:gd name="connsiteY33" fmla="*/ 2953473 h 6858000"/>
              <a:gd name="connsiteX34" fmla="*/ 5468240 w 12192000"/>
              <a:gd name="connsiteY34" fmla="*/ 3679329 h 6858000"/>
              <a:gd name="connsiteX35" fmla="*/ 8111582 w 12192000"/>
              <a:gd name="connsiteY35" fmla="*/ 4204418 h 6858000"/>
              <a:gd name="connsiteX36" fmla="*/ 9144186 w 12192000"/>
              <a:gd name="connsiteY36" fmla="*/ 4304802 h 6858000"/>
              <a:gd name="connsiteX37" fmla="*/ 10319004 w 12192000"/>
              <a:gd name="connsiteY37" fmla="*/ 4273915 h 6858000"/>
              <a:gd name="connsiteX38" fmla="*/ 12053408 w 12192000"/>
              <a:gd name="connsiteY38" fmla="*/ 3907125 h 6858000"/>
              <a:gd name="connsiteX39" fmla="*/ 12192000 w 12192000"/>
              <a:gd name="connsiteY39" fmla="*/ 3841157 h 6858000"/>
              <a:gd name="connsiteX40" fmla="*/ 12192000 w 12192000"/>
              <a:gd name="connsiteY40" fmla="*/ 6858000 h 6858000"/>
              <a:gd name="connsiteX41" fmla="*/ 0 w 12192000"/>
              <a:gd name="connsiteY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2000" h="6858000">
                <a:moveTo>
                  <a:pt x="0" y="0"/>
                </a:moveTo>
                <a:lnTo>
                  <a:pt x="3852070" y="0"/>
                </a:lnTo>
                <a:lnTo>
                  <a:pt x="3878367" y="23504"/>
                </a:lnTo>
                <a:cubicBezTo>
                  <a:pt x="3887642" y="39430"/>
                  <a:pt x="3891507" y="59700"/>
                  <a:pt x="3885324" y="84795"/>
                </a:cubicBezTo>
                <a:cubicBezTo>
                  <a:pt x="3876049" y="123406"/>
                  <a:pt x="3845133" y="123406"/>
                  <a:pt x="3820400" y="131127"/>
                </a:cubicBezTo>
                <a:cubicBezTo>
                  <a:pt x="3764751" y="154292"/>
                  <a:pt x="3696735" y="138849"/>
                  <a:pt x="3631811" y="219929"/>
                </a:cubicBezTo>
                <a:cubicBezTo>
                  <a:pt x="3879141" y="262399"/>
                  <a:pt x="4117198" y="181318"/>
                  <a:pt x="4327428" y="351201"/>
                </a:cubicBezTo>
                <a:cubicBezTo>
                  <a:pt x="4250138" y="436142"/>
                  <a:pt x="4163572" y="416836"/>
                  <a:pt x="4080099" y="432279"/>
                </a:cubicBezTo>
                <a:cubicBezTo>
                  <a:pt x="3993533" y="447725"/>
                  <a:pt x="3910058" y="474751"/>
                  <a:pt x="3823492" y="490194"/>
                </a:cubicBezTo>
                <a:cubicBezTo>
                  <a:pt x="3730743" y="509498"/>
                  <a:pt x="3637993" y="513360"/>
                  <a:pt x="3545246" y="532664"/>
                </a:cubicBezTo>
                <a:cubicBezTo>
                  <a:pt x="3467954" y="548109"/>
                  <a:pt x="3384480" y="521081"/>
                  <a:pt x="3291732" y="617605"/>
                </a:cubicBezTo>
                <a:cubicBezTo>
                  <a:pt x="3520513" y="687103"/>
                  <a:pt x="3727651" y="582857"/>
                  <a:pt x="3953340" y="652353"/>
                </a:cubicBezTo>
                <a:cubicBezTo>
                  <a:pt x="3820400" y="714129"/>
                  <a:pt x="3712194" y="694824"/>
                  <a:pt x="3610170" y="729572"/>
                </a:cubicBezTo>
                <a:cubicBezTo>
                  <a:pt x="3517420" y="764322"/>
                  <a:pt x="3406122" y="725712"/>
                  <a:pt x="3328832" y="829957"/>
                </a:cubicBezTo>
                <a:cubicBezTo>
                  <a:pt x="3270090" y="911035"/>
                  <a:pt x="3208258" y="922618"/>
                  <a:pt x="3130966" y="876288"/>
                </a:cubicBezTo>
                <a:cubicBezTo>
                  <a:pt x="3062950" y="833818"/>
                  <a:pt x="2988752" y="845400"/>
                  <a:pt x="2920736" y="887872"/>
                </a:cubicBezTo>
                <a:cubicBezTo>
                  <a:pt x="2896004" y="903315"/>
                  <a:pt x="2871269" y="922618"/>
                  <a:pt x="2871269" y="961228"/>
                </a:cubicBezTo>
                <a:cubicBezTo>
                  <a:pt x="2871269" y="1015283"/>
                  <a:pt x="2902186" y="1030726"/>
                  <a:pt x="2936195" y="1038448"/>
                </a:cubicBezTo>
                <a:cubicBezTo>
                  <a:pt x="2967111" y="1046168"/>
                  <a:pt x="3004210" y="1053891"/>
                  <a:pt x="3035126" y="1046168"/>
                </a:cubicBezTo>
                <a:cubicBezTo>
                  <a:pt x="3232990" y="1003700"/>
                  <a:pt x="3427764" y="1073194"/>
                  <a:pt x="3625627" y="1065474"/>
                </a:cubicBezTo>
                <a:cubicBezTo>
                  <a:pt x="3004210" y="1231494"/>
                  <a:pt x="2376610" y="1177441"/>
                  <a:pt x="1733551" y="1235355"/>
                </a:cubicBezTo>
                <a:cubicBezTo>
                  <a:pt x="1817025" y="1351183"/>
                  <a:pt x="1925232" y="1254661"/>
                  <a:pt x="1990156" y="1339602"/>
                </a:cubicBezTo>
                <a:cubicBezTo>
                  <a:pt x="1928323" y="1517205"/>
                  <a:pt x="1953057" y="1613728"/>
                  <a:pt x="2076722" y="1625311"/>
                </a:cubicBezTo>
                <a:cubicBezTo>
                  <a:pt x="2197295" y="1636894"/>
                  <a:pt x="2327143" y="1575118"/>
                  <a:pt x="2392067" y="1787470"/>
                </a:cubicBezTo>
                <a:cubicBezTo>
                  <a:pt x="2410617" y="1853106"/>
                  <a:pt x="2525008" y="1833802"/>
                  <a:pt x="2596115" y="1845385"/>
                </a:cubicBezTo>
                <a:cubicBezTo>
                  <a:pt x="2750696" y="1872411"/>
                  <a:pt x="2914554" y="1845385"/>
                  <a:pt x="3062950" y="1930326"/>
                </a:cubicBezTo>
                <a:cubicBezTo>
                  <a:pt x="3121692" y="1961213"/>
                  <a:pt x="3161883" y="1984378"/>
                  <a:pt x="3130966" y="2069319"/>
                </a:cubicBezTo>
                <a:cubicBezTo>
                  <a:pt x="3100050" y="2158121"/>
                  <a:pt x="3140242" y="2189008"/>
                  <a:pt x="3189708" y="2223754"/>
                </a:cubicBezTo>
                <a:cubicBezTo>
                  <a:pt x="3226808" y="2250784"/>
                  <a:pt x="3282457" y="2243060"/>
                  <a:pt x="3313373" y="2324141"/>
                </a:cubicBezTo>
                <a:cubicBezTo>
                  <a:pt x="2988752" y="2312558"/>
                  <a:pt x="2673405" y="2246923"/>
                  <a:pt x="2351877" y="2308697"/>
                </a:cubicBezTo>
                <a:cubicBezTo>
                  <a:pt x="2704323" y="2463134"/>
                  <a:pt x="3090776" y="2455412"/>
                  <a:pt x="3437038" y="2633017"/>
                </a:cubicBezTo>
                <a:cubicBezTo>
                  <a:pt x="3424671" y="2694791"/>
                  <a:pt x="3344289" y="2667764"/>
                  <a:pt x="3341198" y="2760427"/>
                </a:cubicBezTo>
                <a:cubicBezTo>
                  <a:pt x="3523603" y="2856951"/>
                  <a:pt x="3743110" y="2791314"/>
                  <a:pt x="3934791" y="2934169"/>
                </a:cubicBezTo>
                <a:cubicBezTo>
                  <a:pt x="3823492" y="2999805"/>
                  <a:pt x="3721469" y="2891699"/>
                  <a:pt x="3616352" y="2953473"/>
                </a:cubicBezTo>
                <a:cubicBezTo>
                  <a:pt x="3650361" y="3046136"/>
                  <a:pt x="5189993" y="3617555"/>
                  <a:pt x="5468240" y="3679329"/>
                </a:cubicBezTo>
                <a:cubicBezTo>
                  <a:pt x="6034007" y="3806740"/>
                  <a:pt x="7663296" y="4131059"/>
                  <a:pt x="8111582" y="4204418"/>
                </a:cubicBezTo>
                <a:cubicBezTo>
                  <a:pt x="8457844" y="4258470"/>
                  <a:pt x="8801016" y="4300942"/>
                  <a:pt x="9144186" y="4304802"/>
                </a:cubicBezTo>
                <a:cubicBezTo>
                  <a:pt x="9536822" y="4308663"/>
                  <a:pt x="9926368" y="4289359"/>
                  <a:pt x="10319004" y="4273915"/>
                </a:cubicBezTo>
                <a:cubicBezTo>
                  <a:pt x="10906415" y="4250750"/>
                  <a:pt x="11484549" y="4158087"/>
                  <a:pt x="12053408" y="3907125"/>
                </a:cubicBezTo>
                <a:lnTo>
                  <a:pt x="12192000" y="3841157"/>
                </a:lnTo>
                <a:lnTo>
                  <a:pt x="1219200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204127-1DE2-4C05-A889-D67D505A26B9}"/>
              </a:ext>
            </a:extLst>
          </p:cNvPr>
          <p:cNvSpPr>
            <a:spLocks noGrp="1"/>
          </p:cNvSpPr>
          <p:nvPr>
            <p:ph type="ctrTitle"/>
          </p:nvPr>
        </p:nvSpPr>
        <p:spPr>
          <a:xfrm>
            <a:off x="838199" y="3563422"/>
            <a:ext cx="7268147" cy="1754376"/>
          </a:xfrm>
        </p:spPr>
        <p:txBody>
          <a:bodyPr>
            <a:normAutofit fontScale="90000"/>
          </a:bodyPr>
          <a:lstStyle/>
          <a:p>
            <a:r>
              <a:rPr lang="en-US" b="1" i="0" dirty="0"/>
              <a:t>Python Demo</a:t>
            </a:r>
            <a:br>
              <a:rPr lang="en-US" b="1" i="0" dirty="0"/>
            </a:br>
            <a:br>
              <a:rPr lang="en-US" b="1" i="0" dirty="0"/>
            </a:br>
            <a:r>
              <a:rPr lang="en-US" sz="3200" i="0" dirty="0"/>
              <a:t>Nandani Patidar</a:t>
            </a:r>
            <a:endParaRPr lang="en-US" i="0" dirty="0"/>
          </a:p>
        </p:txBody>
      </p:sp>
      <p:pic>
        <p:nvPicPr>
          <p:cNvPr id="4" name="Picture 3">
            <a:extLst>
              <a:ext uri="{FF2B5EF4-FFF2-40B4-BE49-F238E27FC236}">
                <a16:creationId xmlns:a16="http://schemas.microsoft.com/office/drawing/2014/main" id="{1D1A1734-D409-45BC-8BBB-B42964D4ABD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18" r="-1" b="-1"/>
          <a:stretch/>
        </p:blipFill>
        <p:spPr>
          <a:xfrm>
            <a:off x="5970653" y="571811"/>
            <a:ext cx="4860794" cy="2722768"/>
          </a:xfrm>
          <a:prstGeom prst="rect">
            <a:avLst/>
          </a:prstGeom>
        </p:spPr>
      </p:pic>
    </p:spTree>
    <p:extLst>
      <p:ext uri="{BB962C8B-B14F-4D97-AF65-F5344CB8AC3E}">
        <p14:creationId xmlns:p14="http://schemas.microsoft.com/office/powerpoint/2010/main" val="10478417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BA74-0820-41D5-A61D-8B279A1797CC}"/>
              </a:ext>
            </a:extLst>
          </p:cNvPr>
          <p:cNvSpPr>
            <a:spLocks noGrp="1"/>
          </p:cNvSpPr>
          <p:nvPr>
            <p:ph type="title"/>
          </p:nvPr>
        </p:nvSpPr>
        <p:spPr/>
        <p:txBody>
          <a:bodyPr>
            <a:normAutofit/>
          </a:bodyPr>
          <a:lstStyle/>
          <a:p>
            <a:r>
              <a:rPr lang="en-US" sz="1800" i="0" dirty="0"/>
              <a:t>Population is shown in factor of 100 million. </a:t>
            </a:r>
          </a:p>
        </p:txBody>
      </p:sp>
      <p:sp>
        <p:nvSpPr>
          <p:cNvPr id="3" name="Content Placeholder 2">
            <a:extLst>
              <a:ext uri="{FF2B5EF4-FFF2-40B4-BE49-F238E27FC236}">
                <a16:creationId xmlns:a16="http://schemas.microsoft.com/office/drawing/2014/main" id="{8C1B8F42-9AD2-4AFA-9DBB-6317F3ACC4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4C8B56F-6073-4A9C-A601-22DFA02AA117}"/>
              </a:ext>
            </a:extLst>
          </p:cNvPr>
          <p:cNvPicPr>
            <a:picLocks noChangeAspect="1"/>
          </p:cNvPicPr>
          <p:nvPr/>
        </p:nvPicPr>
        <p:blipFill>
          <a:blip r:embed="rId2"/>
          <a:stretch>
            <a:fillRect/>
          </a:stretch>
        </p:blipFill>
        <p:spPr>
          <a:xfrm>
            <a:off x="447675" y="1171575"/>
            <a:ext cx="10906125" cy="5686425"/>
          </a:xfrm>
          <a:prstGeom prst="rect">
            <a:avLst/>
          </a:prstGeom>
        </p:spPr>
      </p:pic>
    </p:spTree>
    <p:extLst>
      <p:ext uri="{BB962C8B-B14F-4D97-AF65-F5344CB8AC3E}">
        <p14:creationId xmlns:p14="http://schemas.microsoft.com/office/powerpoint/2010/main" val="244952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ADE9-74A5-45D6-B7A1-4FC5B125BF7B}"/>
              </a:ext>
            </a:extLst>
          </p:cNvPr>
          <p:cNvSpPr>
            <a:spLocks noGrp="1"/>
          </p:cNvSpPr>
          <p:nvPr>
            <p:ph type="title"/>
          </p:nvPr>
        </p:nvSpPr>
        <p:spPr/>
        <p:txBody>
          <a:bodyPr>
            <a:normAutofit/>
          </a:bodyPr>
          <a:lstStyle/>
          <a:p>
            <a:r>
              <a:rPr lang="en-US" sz="1800" i="0" dirty="0"/>
              <a:t>Norway is highly populated per square km as compare to other countries.</a:t>
            </a:r>
          </a:p>
        </p:txBody>
      </p:sp>
      <p:sp>
        <p:nvSpPr>
          <p:cNvPr id="3" name="Content Placeholder 2">
            <a:extLst>
              <a:ext uri="{FF2B5EF4-FFF2-40B4-BE49-F238E27FC236}">
                <a16:creationId xmlns:a16="http://schemas.microsoft.com/office/drawing/2014/main" id="{F724E04B-0DCA-4F67-9B67-41A60F589F4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876F391-ED7C-44DF-93AC-E5C9495A7C56}"/>
              </a:ext>
            </a:extLst>
          </p:cNvPr>
          <p:cNvPicPr>
            <a:picLocks noChangeAspect="1"/>
          </p:cNvPicPr>
          <p:nvPr/>
        </p:nvPicPr>
        <p:blipFill>
          <a:blip r:embed="rId2"/>
          <a:stretch>
            <a:fillRect/>
          </a:stretch>
        </p:blipFill>
        <p:spPr>
          <a:xfrm>
            <a:off x="671512" y="1815548"/>
            <a:ext cx="10848975" cy="5013083"/>
          </a:xfrm>
          <a:prstGeom prst="rect">
            <a:avLst/>
          </a:prstGeom>
        </p:spPr>
      </p:pic>
    </p:spTree>
    <p:extLst>
      <p:ext uri="{BB962C8B-B14F-4D97-AF65-F5344CB8AC3E}">
        <p14:creationId xmlns:p14="http://schemas.microsoft.com/office/powerpoint/2010/main" val="151994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C41D-DF55-4EC0-86C6-C063C3205E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1CA0F6-86CB-4FBB-AEB7-37EC95DDEAC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FE3442B-613E-44E9-8D84-DBFA76B95E35}"/>
              </a:ext>
            </a:extLst>
          </p:cNvPr>
          <p:cNvPicPr>
            <a:picLocks noChangeAspect="1"/>
          </p:cNvPicPr>
          <p:nvPr/>
        </p:nvPicPr>
        <p:blipFill>
          <a:blip r:embed="rId2"/>
          <a:stretch>
            <a:fillRect/>
          </a:stretch>
        </p:blipFill>
        <p:spPr>
          <a:xfrm>
            <a:off x="538162" y="1703732"/>
            <a:ext cx="11115675" cy="5180772"/>
          </a:xfrm>
          <a:prstGeom prst="rect">
            <a:avLst/>
          </a:prstGeom>
        </p:spPr>
      </p:pic>
    </p:spTree>
    <p:extLst>
      <p:ext uri="{BB962C8B-B14F-4D97-AF65-F5344CB8AC3E}">
        <p14:creationId xmlns:p14="http://schemas.microsoft.com/office/powerpoint/2010/main" val="1921867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EB1E-48F8-4431-BD5C-C1F7A452BDEC}"/>
              </a:ext>
            </a:extLst>
          </p:cNvPr>
          <p:cNvSpPr>
            <a:spLocks noGrp="1"/>
          </p:cNvSpPr>
          <p:nvPr>
            <p:ph type="title"/>
          </p:nvPr>
        </p:nvSpPr>
        <p:spPr/>
        <p:txBody>
          <a:bodyPr>
            <a:normAutofit/>
          </a:bodyPr>
          <a:lstStyle/>
          <a:p>
            <a:r>
              <a:rPr lang="en-US" sz="1800" i="0" dirty="0"/>
              <a:t>Australia and United States had exactly same life expectancy in 1970 similarly Norway and Iceland had same life expectancy.</a:t>
            </a:r>
          </a:p>
        </p:txBody>
      </p:sp>
      <p:sp>
        <p:nvSpPr>
          <p:cNvPr id="3" name="Content Placeholder 2">
            <a:extLst>
              <a:ext uri="{FF2B5EF4-FFF2-40B4-BE49-F238E27FC236}">
                <a16:creationId xmlns:a16="http://schemas.microsoft.com/office/drawing/2014/main" id="{A208ED6A-AE6C-48F7-B1F4-93E5A6328C7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FC2B483-76A7-467F-9E19-28E24F921662}"/>
              </a:ext>
            </a:extLst>
          </p:cNvPr>
          <p:cNvPicPr>
            <a:picLocks noChangeAspect="1"/>
          </p:cNvPicPr>
          <p:nvPr/>
        </p:nvPicPr>
        <p:blipFill>
          <a:blip r:embed="rId2"/>
          <a:stretch>
            <a:fillRect/>
          </a:stretch>
        </p:blipFill>
        <p:spPr>
          <a:xfrm>
            <a:off x="466725" y="1285461"/>
            <a:ext cx="11258550" cy="5572539"/>
          </a:xfrm>
          <a:prstGeom prst="rect">
            <a:avLst/>
          </a:prstGeom>
        </p:spPr>
      </p:pic>
    </p:spTree>
    <p:extLst>
      <p:ext uri="{BB962C8B-B14F-4D97-AF65-F5344CB8AC3E}">
        <p14:creationId xmlns:p14="http://schemas.microsoft.com/office/powerpoint/2010/main" val="388166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341C-780A-4E0A-B92C-1545A542971A}"/>
              </a:ext>
            </a:extLst>
          </p:cNvPr>
          <p:cNvSpPr>
            <a:spLocks noGrp="1"/>
          </p:cNvSpPr>
          <p:nvPr>
            <p:ph type="title"/>
          </p:nvPr>
        </p:nvSpPr>
        <p:spPr/>
        <p:txBody>
          <a:bodyPr>
            <a:normAutofit/>
          </a:bodyPr>
          <a:lstStyle/>
          <a:p>
            <a:r>
              <a:rPr lang="en-US" sz="1800" i="0" dirty="0"/>
              <a:t>Norway and Iceland has nearly same life expectancy and Australia has significantly improved over years from 1970 as compared to United States.</a:t>
            </a:r>
            <a:br>
              <a:rPr lang="en-US" sz="1800" i="0" dirty="0"/>
            </a:br>
            <a:r>
              <a:rPr lang="en-US" sz="1800" i="0" dirty="0"/>
              <a:t>Spain has significantly improved over these years in terms of Life expectancy.</a:t>
            </a:r>
          </a:p>
        </p:txBody>
      </p:sp>
      <p:sp>
        <p:nvSpPr>
          <p:cNvPr id="3" name="Content Placeholder 2">
            <a:extLst>
              <a:ext uri="{FF2B5EF4-FFF2-40B4-BE49-F238E27FC236}">
                <a16:creationId xmlns:a16="http://schemas.microsoft.com/office/drawing/2014/main" id="{92719EDF-C8AC-4174-A15D-36DE3EB148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6A116D1-FC2B-41EF-9B96-7709465E8BBC}"/>
              </a:ext>
            </a:extLst>
          </p:cNvPr>
          <p:cNvPicPr>
            <a:picLocks noChangeAspect="1"/>
          </p:cNvPicPr>
          <p:nvPr/>
        </p:nvPicPr>
        <p:blipFill>
          <a:blip r:embed="rId2"/>
          <a:stretch>
            <a:fillRect/>
          </a:stretch>
        </p:blipFill>
        <p:spPr>
          <a:xfrm>
            <a:off x="657225" y="1404730"/>
            <a:ext cx="10696575" cy="5453270"/>
          </a:xfrm>
          <a:prstGeom prst="rect">
            <a:avLst/>
          </a:prstGeom>
        </p:spPr>
      </p:pic>
    </p:spTree>
    <p:extLst>
      <p:ext uri="{BB962C8B-B14F-4D97-AF65-F5344CB8AC3E}">
        <p14:creationId xmlns:p14="http://schemas.microsoft.com/office/powerpoint/2010/main" val="275126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6D127-CB58-43C1-B20B-33F8610970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5AB620-ED50-41B5-B62B-35949A0CF03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3649C03-9844-4DD1-A91E-0BA8CA0C3CB2}"/>
              </a:ext>
            </a:extLst>
          </p:cNvPr>
          <p:cNvPicPr>
            <a:picLocks noChangeAspect="1"/>
          </p:cNvPicPr>
          <p:nvPr/>
        </p:nvPicPr>
        <p:blipFill>
          <a:blip r:embed="rId2"/>
          <a:stretch>
            <a:fillRect/>
          </a:stretch>
        </p:blipFill>
        <p:spPr>
          <a:xfrm>
            <a:off x="614362" y="1276350"/>
            <a:ext cx="10963275" cy="5581650"/>
          </a:xfrm>
          <a:prstGeom prst="rect">
            <a:avLst/>
          </a:prstGeom>
        </p:spPr>
      </p:pic>
    </p:spTree>
    <p:extLst>
      <p:ext uri="{BB962C8B-B14F-4D97-AF65-F5344CB8AC3E}">
        <p14:creationId xmlns:p14="http://schemas.microsoft.com/office/powerpoint/2010/main" val="3168879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33176-22B7-41B1-A582-A9B6A531E0DA}"/>
              </a:ext>
            </a:extLst>
          </p:cNvPr>
          <p:cNvSpPr>
            <a:spLocks noGrp="1"/>
          </p:cNvSpPr>
          <p:nvPr>
            <p:ph type="title"/>
          </p:nvPr>
        </p:nvSpPr>
        <p:spPr/>
        <p:txBody>
          <a:bodyPr>
            <a:normAutofit/>
          </a:bodyPr>
          <a:lstStyle/>
          <a:p>
            <a:r>
              <a:rPr lang="en-US" sz="1800" i="0" dirty="0"/>
              <a:t>Food Supply : US food supplies was highest in 2004 , and it has decreased over followed years though it is highest in comparison with other countries.</a:t>
            </a:r>
            <a:endParaRPr lang="en-US" sz="1800" dirty="0"/>
          </a:p>
        </p:txBody>
      </p:sp>
      <p:sp>
        <p:nvSpPr>
          <p:cNvPr id="3" name="Content Placeholder 2">
            <a:extLst>
              <a:ext uri="{FF2B5EF4-FFF2-40B4-BE49-F238E27FC236}">
                <a16:creationId xmlns:a16="http://schemas.microsoft.com/office/drawing/2014/main" id="{FD4F2EB1-A32C-4C13-8ACA-2732DF0C31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24F2A6-182E-4D4B-82AE-F8A3A3EACDE4}"/>
              </a:ext>
            </a:extLst>
          </p:cNvPr>
          <p:cNvPicPr>
            <a:picLocks noChangeAspect="1"/>
          </p:cNvPicPr>
          <p:nvPr/>
        </p:nvPicPr>
        <p:blipFill>
          <a:blip r:embed="rId2"/>
          <a:stretch>
            <a:fillRect/>
          </a:stretch>
        </p:blipFill>
        <p:spPr>
          <a:xfrm>
            <a:off x="309976" y="1287531"/>
            <a:ext cx="10829925" cy="5610225"/>
          </a:xfrm>
          <a:prstGeom prst="rect">
            <a:avLst/>
          </a:prstGeom>
        </p:spPr>
      </p:pic>
    </p:spTree>
    <p:extLst>
      <p:ext uri="{BB962C8B-B14F-4D97-AF65-F5344CB8AC3E}">
        <p14:creationId xmlns:p14="http://schemas.microsoft.com/office/powerpoint/2010/main" val="2959864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C430-053E-4759-9BFC-3ABE4FDBDB53}"/>
              </a:ext>
            </a:extLst>
          </p:cNvPr>
          <p:cNvSpPr>
            <a:spLocks noGrp="1"/>
          </p:cNvSpPr>
          <p:nvPr>
            <p:ph type="title"/>
          </p:nvPr>
        </p:nvSpPr>
        <p:spPr/>
        <p:txBody>
          <a:bodyPr>
            <a:normAutofit/>
          </a:bodyPr>
          <a:lstStyle/>
          <a:p>
            <a:r>
              <a:rPr lang="en-US" sz="1800" i="0" dirty="0"/>
              <a:t>United </a:t>
            </a:r>
            <a:r>
              <a:rPr lang="en-US" sz="1800" i="0" dirty="0" err="1"/>
              <a:t>States’s</a:t>
            </a:r>
            <a:r>
              <a:rPr lang="en-US" sz="1800" i="0" dirty="0"/>
              <a:t> calories per person has drastically increased over years, in fact in 1970, it was similar with other countries shown below </a:t>
            </a:r>
          </a:p>
        </p:txBody>
      </p:sp>
      <p:sp>
        <p:nvSpPr>
          <p:cNvPr id="3" name="Content Placeholder 2">
            <a:extLst>
              <a:ext uri="{FF2B5EF4-FFF2-40B4-BE49-F238E27FC236}">
                <a16:creationId xmlns:a16="http://schemas.microsoft.com/office/drawing/2014/main" id="{A8A757AF-AF61-4960-8091-DFAB00D83B5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900A47-AEEC-4F9E-9921-8F92C591CEB5}"/>
              </a:ext>
            </a:extLst>
          </p:cNvPr>
          <p:cNvPicPr>
            <a:picLocks noChangeAspect="1"/>
          </p:cNvPicPr>
          <p:nvPr/>
        </p:nvPicPr>
        <p:blipFill>
          <a:blip r:embed="rId2"/>
          <a:stretch>
            <a:fillRect/>
          </a:stretch>
        </p:blipFill>
        <p:spPr>
          <a:xfrm>
            <a:off x="838200" y="1417983"/>
            <a:ext cx="10906125" cy="5277298"/>
          </a:xfrm>
          <a:prstGeom prst="rect">
            <a:avLst/>
          </a:prstGeom>
        </p:spPr>
      </p:pic>
    </p:spTree>
    <p:extLst>
      <p:ext uri="{BB962C8B-B14F-4D97-AF65-F5344CB8AC3E}">
        <p14:creationId xmlns:p14="http://schemas.microsoft.com/office/powerpoint/2010/main" val="2683804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F308-769D-4D90-A02E-CC56542932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809A2C-F043-4826-B7FD-1A469A3EC88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DC0B5FA-37B8-4563-902F-2F2F236EA2B0}"/>
              </a:ext>
            </a:extLst>
          </p:cNvPr>
          <p:cNvPicPr>
            <a:picLocks noChangeAspect="1"/>
          </p:cNvPicPr>
          <p:nvPr/>
        </p:nvPicPr>
        <p:blipFill>
          <a:blip r:embed="rId2"/>
          <a:stretch>
            <a:fillRect/>
          </a:stretch>
        </p:blipFill>
        <p:spPr>
          <a:xfrm>
            <a:off x="590550" y="647700"/>
            <a:ext cx="11010900" cy="5562600"/>
          </a:xfrm>
          <a:prstGeom prst="rect">
            <a:avLst/>
          </a:prstGeom>
        </p:spPr>
      </p:pic>
    </p:spTree>
    <p:extLst>
      <p:ext uri="{BB962C8B-B14F-4D97-AF65-F5344CB8AC3E}">
        <p14:creationId xmlns:p14="http://schemas.microsoft.com/office/powerpoint/2010/main" val="2480724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BEEC-1BC1-466A-B194-F4292CBBA44F}"/>
              </a:ext>
            </a:extLst>
          </p:cNvPr>
          <p:cNvSpPr>
            <a:spLocks noGrp="1"/>
          </p:cNvSpPr>
          <p:nvPr>
            <p:ph type="title"/>
          </p:nvPr>
        </p:nvSpPr>
        <p:spPr/>
        <p:txBody>
          <a:bodyPr>
            <a:normAutofit/>
          </a:bodyPr>
          <a:lstStyle/>
          <a:p>
            <a:r>
              <a:rPr lang="en-US" sz="1800" i="0" dirty="0"/>
              <a:t>Risk factors : BMI United states female BMI’s is highest among these countries and it  increased by factor more than three from year 1980 to 2008 which is highest comparing with other countries in the graph</a:t>
            </a:r>
          </a:p>
        </p:txBody>
      </p:sp>
      <p:sp>
        <p:nvSpPr>
          <p:cNvPr id="3" name="Content Placeholder 2">
            <a:extLst>
              <a:ext uri="{FF2B5EF4-FFF2-40B4-BE49-F238E27FC236}">
                <a16:creationId xmlns:a16="http://schemas.microsoft.com/office/drawing/2014/main" id="{5DA25AC6-A4B5-44F3-928E-77764DC69DF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2FFAA0E-1F1D-4362-A615-547C4584E347}"/>
              </a:ext>
            </a:extLst>
          </p:cNvPr>
          <p:cNvPicPr>
            <a:picLocks noChangeAspect="1"/>
          </p:cNvPicPr>
          <p:nvPr/>
        </p:nvPicPr>
        <p:blipFill>
          <a:blip r:embed="rId2"/>
          <a:stretch>
            <a:fillRect/>
          </a:stretch>
        </p:blipFill>
        <p:spPr>
          <a:xfrm>
            <a:off x="500062" y="1417982"/>
            <a:ext cx="11191875" cy="5479773"/>
          </a:xfrm>
          <a:prstGeom prst="rect">
            <a:avLst/>
          </a:prstGeom>
        </p:spPr>
      </p:pic>
    </p:spTree>
    <p:extLst>
      <p:ext uri="{BB962C8B-B14F-4D97-AF65-F5344CB8AC3E}">
        <p14:creationId xmlns:p14="http://schemas.microsoft.com/office/powerpoint/2010/main" val="265053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4836-378D-4859-B604-5F351E4B62DE}"/>
              </a:ext>
            </a:extLst>
          </p:cNvPr>
          <p:cNvSpPr>
            <a:spLocks noGrp="1"/>
          </p:cNvSpPr>
          <p:nvPr>
            <p:ph type="title"/>
          </p:nvPr>
        </p:nvSpPr>
        <p:spPr/>
        <p:txBody>
          <a:bodyPr>
            <a:normAutofit/>
          </a:bodyPr>
          <a:lstStyle/>
          <a:p>
            <a:r>
              <a:rPr lang="en-US" sz="3600" i="0" dirty="0"/>
              <a:t>Table of Content</a:t>
            </a:r>
          </a:p>
        </p:txBody>
      </p:sp>
      <p:sp>
        <p:nvSpPr>
          <p:cNvPr id="3" name="Content Placeholder 2">
            <a:extLst>
              <a:ext uri="{FF2B5EF4-FFF2-40B4-BE49-F238E27FC236}">
                <a16:creationId xmlns:a16="http://schemas.microsoft.com/office/drawing/2014/main" id="{378858AD-E862-4097-896B-3D86A028EDC4}"/>
              </a:ext>
            </a:extLst>
          </p:cNvPr>
          <p:cNvSpPr>
            <a:spLocks noGrp="1"/>
          </p:cNvSpPr>
          <p:nvPr>
            <p:ph idx="1"/>
          </p:nvPr>
        </p:nvSpPr>
        <p:spPr/>
        <p:txBody>
          <a:bodyPr>
            <a:normAutofit lnSpcReduction="10000"/>
          </a:bodyPr>
          <a:lstStyle/>
          <a:p>
            <a:r>
              <a:rPr lang="en-US" dirty="0"/>
              <a:t>Aggregate ranking based on seven criteria</a:t>
            </a:r>
          </a:p>
          <a:p>
            <a:pPr lvl="1"/>
            <a:r>
              <a:rPr lang="en-US" dirty="0"/>
              <a:t>User can input three criteria of his choice and aggregate ranking(of input) will be displayed.</a:t>
            </a:r>
          </a:p>
          <a:p>
            <a:pPr lvl="1"/>
            <a:r>
              <a:rPr lang="en-US" dirty="0"/>
              <a:t>Top five and bottom five countries name</a:t>
            </a:r>
          </a:p>
          <a:p>
            <a:r>
              <a:rPr lang="en-US" dirty="0"/>
              <a:t>Visualization tool </a:t>
            </a:r>
          </a:p>
          <a:p>
            <a:pPr lvl="1"/>
            <a:r>
              <a:rPr lang="en-US" dirty="0"/>
              <a:t>User can input 10 set of countries. </a:t>
            </a:r>
          </a:p>
          <a:p>
            <a:pPr lvl="1"/>
            <a:r>
              <a:rPr lang="en-US" dirty="0"/>
              <a:t>User can input data of his/her choice to see a plot.</a:t>
            </a:r>
          </a:p>
          <a:p>
            <a:r>
              <a:rPr lang="en-US" dirty="0"/>
              <a:t>Analysis of top countries (aggregate ranking)</a:t>
            </a:r>
          </a:p>
          <a:p>
            <a:pPr lvl="1"/>
            <a:r>
              <a:rPr lang="en-US" dirty="0"/>
              <a:t>A few random comparison and see whether any </a:t>
            </a:r>
            <a:r>
              <a:rPr lang="en-US"/>
              <a:t>correlation exist.</a:t>
            </a:r>
            <a:endParaRPr lang="en-US" dirty="0"/>
          </a:p>
          <a:p>
            <a:endParaRPr lang="en-US" dirty="0"/>
          </a:p>
          <a:p>
            <a:endParaRPr lang="en-US" dirty="0"/>
          </a:p>
        </p:txBody>
      </p:sp>
    </p:spTree>
    <p:extLst>
      <p:ext uri="{BB962C8B-B14F-4D97-AF65-F5344CB8AC3E}">
        <p14:creationId xmlns:p14="http://schemas.microsoft.com/office/powerpoint/2010/main" val="2514062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1B14-3338-4469-8D31-6AE7A6341AB4}"/>
              </a:ext>
            </a:extLst>
          </p:cNvPr>
          <p:cNvSpPr>
            <a:spLocks noGrp="1"/>
          </p:cNvSpPr>
          <p:nvPr>
            <p:ph type="title"/>
          </p:nvPr>
        </p:nvSpPr>
        <p:spPr/>
        <p:txBody>
          <a:bodyPr>
            <a:normAutofit/>
          </a:bodyPr>
          <a:lstStyle/>
          <a:p>
            <a:r>
              <a:rPr lang="en-US" sz="1800" i="0" dirty="0"/>
              <a:t>Norway has highest per capita income followed by United States.</a:t>
            </a:r>
          </a:p>
        </p:txBody>
      </p:sp>
      <p:sp>
        <p:nvSpPr>
          <p:cNvPr id="3" name="Content Placeholder 2">
            <a:extLst>
              <a:ext uri="{FF2B5EF4-FFF2-40B4-BE49-F238E27FC236}">
                <a16:creationId xmlns:a16="http://schemas.microsoft.com/office/drawing/2014/main" id="{68C9E7BF-9E7A-4CC0-A350-8DC40E2F28E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B23F7C-E70D-441A-AA01-DCEF413BDA21}"/>
              </a:ext>
            </a:extLst>
          </p:cNvPr>
          <p:cNvPicPr>
            <a:picLocks noChangeAspect="1"/>
          </p:cNvPicPr>
          <p:nvPr/>
        </p:nvPicPr>
        <p:blipFill>
          <a:blip r:embed="rId2"/>
          <a:stretch>
            <a:fillRect/>
          </a:stretch>
        </p:blipFill>
        <p:spPr>
          <a:xfrm>
            <a:off x="485775" y="1338470"/>
            <a:ext cx="11220450" cy="5519530"/>
          </a:xfrm>
          <a:prstGeom prst="rect">
            <a:avLst/>
          </a:prstGeom>
        </p:spPr>
      </p:pic>
    </p:spTree>
    <p:extLst>
      <p:ext uri="{BB962C8B-B14F-4D97-AF65-F5344CB8AC3E}">
        <p14:creationId xmlns:p14="http://schemas.microsoft.com/office/powerpoint/2010/main" val="663017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C6C04-2E0D-4BEE-A4B0-73C69B067952}"/>
              </a:ext>
            </a:extLst>
          </p:cNvPr>
          <p:cNvSpPr>
            <a:spLocks noGrp="1"/>
          </p:cNvSpPr>
          <p:nvPr>
            <p:ph type="title"/>
          </p:nvPr>
        </p:nvSpPr>
        <p:spPr/>
        <p:txBody>
          <a:bodyPr>
            <a:normAutofit/>
          </a:bodyPr>
          <a:lstStyle/>
          <a:p>
            <a:r>
              <a:rPr lang="en-US" sz="1800" i="0" dirty="0"/>
              <a:t>Norway’s government spends largest share in total health spending. Whereas United States government spends list despite second highest country based on Per Capita Income. </a:t>
            </a:r>
          </a:p>
        </p:txBody>
      </p:sp>
      <p:sp>
        <p:nvSpPr>
          <p:cNvPr id="3" name="Content Placeholder 2">
            <a:extLst>
              <a:ext uri="{FF2B5EF4-FFF2-40B4-BE49-F238E27FC236}">
                <a16:creationId xmlns:a16="http://schemas.microsoft.com/office/drawing/2014/main" id="{25C27A4C-5D6F-474C-8A27-51DB2E55C1D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02F492F-14A1-4D02-8876-497B9DD6D787}"/>
              </a:ext>
            </a:extLst>
          </p:cNvPr>
          <p:cNvPicPr>
            <a:picLocks noChangeAspect="1"/>
          </p:cNvPicPr>
          <p:nvPr/>
        </p:nvPicPr>
        <p:blipFill>
          <a:blip r:embed="rId2"/>
          <a:stretch>
            <a:fillRect/>
          </a:stretch>
        </p:blipFill>
        <p:spPr>
          <a:xfrm>
            <a:off x="647700" y="1524000"/>
            <a:ext cx="10896600" cy="5330190"/>
          </a:xfrm>
          <a:prstGeom prst="rect">
            <a:avLst/>
          </a:prstGeom>
        </p:spPr>
      </p:pic>
    </p:spTree>
    <p:extLst>
      <p:ext uri="{BB962C8B-B14F-4D97-AF65-F5344CB8AC3E}">
        <p14:creationId xmlns:p14="http://schemas.microsoft.com/office/powerpoint/2010/main" val="2097585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2E0BB-69B4-499D-8D64-2739BC2320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8DC93D-05BF-4BB7-AF8B-C95905C5B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87754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1096-6A96-4A91-81FA-038A456B7A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B299E8-983A-457E-9EEE-B249D3FDE5B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071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CB83-2A12-4C01-B19A-633D004338E1}"/>
              </a:ext>
            </a:extLst>
          </p:cNvPr>
          <p:cNvSpPr>
            <a:spLocks noGrp="1"/>
          </p:cNvSpPr>
          <p:nvPr>
            <p:ph type="title"/>
          </p:nvPr>
        </p:nvSpPr>
        <p:spPr/>
        <p:txBody>
          <a:bodyPr>
            <a:normAutofit/>
          </a:bodyPr>
          <a:lstStyle/>
          <a:p>
            <a:endParaRPr lang="en-US" sz="1800" i="0" dirty="0"/>
          </a:p>
        </p:txBody>
      </p:sp>
      <p:sp>
        <p:nvSpPr>
          <p:cNvPr id="3" name="Content Placeholder 2">
            <a:extLst>
              <a:ext uri="{FF2B5EF4-FFF2-40B4-BE49-F238E27FC236}">
                <a16:creationId xmlns:a16="http://schemas.microsoft.com/office/drawing/2014/main" id="{C25B38AE-77B8-495E-9179-07D8AF2A22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62A3702-A6E5-4C3D-815B-3C40D25EBCBF}"/>
              </a:ext>
            </a:extLst>
          </p:cNvPr>
          <p:cNvPicPr>
            <a:picLocks noChangeAspect="1"/>
          </p:cNvPicPr>
          <p:nvPr/>
        </p:nvPicPr>
        <p:blipFill>
          <a:blip r:embed="rId2"/>
          <a:stretch>
            <a:fillRect/>
          </a:stretch>
        </p:blipFill>
        <p:spPr>
          <a:xfrm>
            <a:off x="542925" y="1245704"/>
            <a:ext cx="11106150" cy="5612296"/>
          </a:xfrm>
          <a:prstGeom prst="rect">
            <a:avLst/>
          </a:prstGeom>
        </p:spPr>
      </p:pic>
    </p:spTree>
    <p:extLst>
      <p:ext uri="{BB962C8B-B14F-4D97-AF65-F5344CB8AC3E}">
        <p14:creationId xmlns:p14="http://schemas.microsoft.com/office/powerpoint/2010/main" val="101764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AC84-31C0-4685-B7EA-C35B27D45FC1}"/>
              </a:ext>
            </a:extLst>
          </p:cNvPr>
          <p:cNvSpPr>
            <a:spLocks noGrp="1"/>
          </p:cNvSpPr>
          <p:nvPr>
            <p:ph type="title"/>
          </p:nvPr>
        </p:nvSpPr>
        <p:spPr/>
        <p:txBody>
          <a:bodyPr>
            <a:normAutofit/>
          </a:bodyPr>
          <a:lstStyle/>
          <a:p>
            <a:r>
              <a:rPr lang="en-US" sz="3600" i="0" dirty="0"/>
              <a:t>First Part of Project- Rank Countries</a:t>
            </a:r>
          </a:p>
        </p:txBody>
      </p:sp>
      <p:sp>
        <p:nvSpPr>
          <p:cNvPr id="3" name="Content Placeholder 2">
            <a:extLst>
              <a:ext uri="{FF2B5EF4-FFF2-40B4-BE49-F238E27FC236}">
                <a16:creationId xmlns:a16="http://schemas.microsoft.com/office/drawing/2014/main" id="{0407BB10-B5E4-4E7B-AADF-7FAD351A4896}"/>
              </a:ext>
            </a:extLst>
          </p:cNvPr>
          <p:cNvSpPr>
            <a:spLocks noGrp="1"/>
          </p:cNvSpPr>
          <p:nvPr>
            <p:ph idx="1"/>
          </p:nvPr>
        </p:nvSpPr>
        <p:spPr/>
        <p:txBody>
          <a:bodyPr>
            <a:normAutofit fontScale="92500"/>
          </a:bodyPr>
          <a:lstStyle/>
          <a:p>
            <a:pPr marL="0" indent="0">
              <a:buNone/>
            </a:pPr>
            <a:r>
              <a:rPr lang="en-US" dirty="0"/>
              <a:t>There are total 195 countries and seven criteria of comparison</a:t>
            </a:r>
          </a:p>
          <a:p>
            <a:r>
              <a:rPr lang="en-US" dirty="0"/>
              <a:t>Life Expectancy (LE)</a:t>
            </a:r>
          </a:p>
          <a:p>
            <a:r>
              <a:rPr lang="en-US" dirty="0"/>
              <a:t>Population Density (PD)</a:t>
            </a:r>
          </a:p>
          <a:p>
            <a:r>
              <a:rPr lang="en-US" dirty="0"/>
              <a:t>Per Capita Income (PCI)</a:t>
            </a:r>
          </a:p>
          <a:p>
            <a:r>
              <a:rPr lang="en-US" dirty="0"/>
              <a:t>Human Development Index (HDI)</a:t>
            </a:r>
          </a:p>
          <a:p>
            <a:r>
              <a:rPr lang="en-US" dirty="0"/>
              <a:t>Democracy Score (DS)</a:t>
            </a:r>
          </a:p>
          <a:p>
            <a:r>
              <a:rPr lang="en-US" dirty="0"/>
              <a:t>Freedom Index (FI)</a:t>
            </a:r>
          </a:p>
          <a:p>
            <a:r>
              <a:rPr lang="en-US" dirty="0"/>
              <a:t>Government share of health spending in percentage (GHS)</a:t>
            </a:r>
          </a:p>
        </p:txBody>
      </p:sp>
    </p:spTree>
    <p:extLst>
      <p:ext uri="{BB962C8B-B14F-4D97-AF65-F5344CB8AC3E}">
        <p14:creationId xmlns:p14="http://schemas.microsoft.com/office/powerpoint/2010/main" val="165732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90BB9-80E8-48ED-AF22-85D0B31FDE32}"/>
              </a:ext>
            </a:extLst>
          </p:cNvPr>
          <p:cNvSpPr>
            <a:spLocks noGrp="1"/>
          </p:cNvSpPr>
          <p:nvPr>
            <p:ph type="title"/>
          </p:nvPr>
        </p:nvSpPr>
        <p:spPr>
          <a:xfrm>
            <a:off x="838200" y="351873"/>
            <a:ext cx="10515600" cy="1325563"/>
          </a:xfrm>
        </p:spPr>
        <p:txBody>
          <a:bodyPr>
            <a:normAutofit/>
          </a:bodyPr>
          <a:lstStyle/>
          <a:p>
            <a:r>
              <a:rPr lang="en-US" sz="2400" i="0" dirty="0"/>
              <a:t>Top five countries vs Bottom five countries based on HDI, DS and FI</a:t>
            </a:r>
          </a:p>
        </p:txBody>
      </p:sp>
      <p:graphicFrame>
        <p:nvGraphicFramePr>
          <p:cNvPr id="4" name="Table 4">
            <a:extLst>
              <a:ext uri="{FF2B5EF4-FFF2-40B4-BE49-F238E27FC236}">
                <a16:creationId xmlns:a16="http://schemas.microsoft.com/office/drawing/2014/main" id="{870C8E13-84BE-4B35-9C3C-D73BADFC44F0}"/>
              </a:ext>
            </a:extLst>
          </p:cNvPr>
          <p:cNvGraphicFramePr>
            <a:graphicFrameLocks noGrp="1"/>
          </p:cNvGraphicFramePr>
          <p:nvPr>
            <p:ph idx="1"/>
            <p:extLst>
              <p:ext uri="{D42A27DB-BD31-4B8C-83A1-F6EECF244321}">
                <p14:modId xmlns:p14="http://schemas.microsoft.com/office/powerpoint/2010/main" val="335305494"/>
              </p:ext>
            </p:extLst>
          </p:nvPr>
        </p:nvGraphicFramePr>
        <p:xfrm>
          <a:off x="838200" y="2011361"/>
          <a:ext cx="10515600" cy="4044882"/>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337400799"/>
                    </a:ext>
                  </a:extLst>
                </a:gridCol>
                <a:gridCol w="5257800">
                  <a:extLst>
                    <a:ext uri="{9D8B030D-6E8A-4147-A177-3AD203B41FA5}">
                      <a16:colId xmlns:a16="http://schemas.microsoft.com/office/drawing/2014/main" val="2771849681"/>
                    </a:ext>
                  </a:extLst>
                </a:gridCol>
              </a:tblGrid>
              <a:tr h="674147">
                <a:tc>
                  <a:txBody>
                    <a:bodyPr/>
                    <a:lstStyle/>
                    <a:p>
                      <a:r>
                        <a:rPr lang="en-US" dirty="0"/>
                        <a:t>Top Five Countries</a:t>
                      </a:r>
                    </a:p>
                  </a:txBody>
                  <a:tcPr/>
                </a:tc>
                <a:tc>
                  <a:txBody>
                    <a:bodyPr/>
                    <a:lstStyle/>
                    <a:p>
                      <a:r>
                        <a:rPr lang="en-US" dirty="0"/>
                        <a:t>Bottom Five Countries</a:t>
                      </a:r>
                    </a:p>
                  </a:txBody>
                  <a:tcPr/>
                </a:tc>
                <a:extLst>
                  <a:ext uri="{0D108BD9-81ED-4DB2-BD59-A6C34878D82A}">
                    <a16:rowId xmlns:a16="http://schemas.microsoft.com/office/drawing/2014/main" val="2686596546"/>
                  </a:ext>
                </a:extLst>
              </a:tr>
              <a:tr h="674147">
                <a:tc>
                  <a:txBody>
                    <a:bodyPr/>
                    <a:lstStyle/>
                    <a:p>
                      <a:r>
                        <a:rPr lang="en-US" dirty="0"/>
                        <a:t>1 Norway</a:t>
                      </a:r>
                    </a:p>
                  </a:txBody>
                  <a:tcPr/>
                </a:tc>
                <a:tc>
                  <a:txBody>
                    <a:bodyPr/>
                    <a:lstStyle/>
                    <a:p>
                      <a:r>
                        <a:rPr lang="en-US" dirty="0"/>
                        <a:t>1 North Korea </a:t>
                      </a:r>
                    </a:p>
                  </a:txBody>
                  <a:tcPr/>
                </a:tc>
                <a:extLst>
                  <a:ext uri="{0D108BD9-81ED-4DB2-BD59-A6C34878D82A}">
                    <a16:rowId xmlns:a16="http://schemas.microsoft.com/office/drawing/2014/main" val="4026145637"/>
                  </a:ext>
                </a:extLst>
              </a:tr>
              <a:tr h="674147">
                <a:tc>
                  <a:txBody>
                    <a:bodyPr/>
                    <a:lstStyle/>
                    <a:p>
                      <a:r>
                        <a:rPr lang="en-US" dirty="0"/>
                        <a:t>2 Australia</a:t>
                      </a:r>
                    </a:p>
                  </a:txBody>
                  <a:tcPr/>
                </a:tc>
                <a:tc>
                  <a:txBody>
                    <a:bodyPr/>
                    <a:lstStyle/>
                    <a:p>
                      <a:r>
                        <a:rPr lang="en-US" dirty="0"/>
                        <a:t>2 Eritrea </a:t>
                      </a:r>
                    </a:p>
                  </a:txBody>
                  <a:tcPr/>
                </a:tc>
                <a:extLst>
                  <a:ext uri="{0D108BD9-81ED-4DB2-BD59-A6C34878D82A}">
                    <a16:rowId xmlns:a16="http://schemas.microsoft.com/office/drawing/2014/main" val="338239968"/>
                  </a:ext>
                </a:extLst>
              </a:tr>
              <a:tr h="674147">
                <a:tc>
                  <a:txBody>
                    <a:bodyPr/>
                    <a:lstStyle/>
                    <a:p>
                      <a:r>
                        <a:rPr lang="en-US" dirty="0"/>
                        <a:t>3 Switzerland</a:t>
                      </a:r>
                    </a:p>
                  </a:txBody>
                  <a:tcPr/>
                </a:tc>
                <a:tc>
                  <a:txBody>
                    <a:bodyPr/>
                    <a:lstStyle/>
                    <a:p>
                      <a:r>
                        <a:rPr lang="en-US" dirty="0"/>
                        <a:t>3 Central African Republic</a:t>
                      </a:r>
                    </a:p>
                  </a:txBody>
                  <a:tcPr/>
                </a:tc>
                <a:extLst>
                  <a:ext uri="{0D108BD9-81ED-4DB2-BD59-A6C34878D82A}">
                    <a16:rowId xmlns:a16="http://schemas.microsoft.com/office/drawing/2014/main" val="740970127"/>
                  </a:ext>
                </a:extLst>
              </a:tr>
              <a:tr h="674147">
                <a:tc>
                  <a:txBody>
                    <a:bodyPr/>
                    <a:lstStyle/>
                    <a:p>
                      <a:r>
                        <a:rPr lang="en-US" dirty="0"/>
                        <a:t>4 Germany</a:t>
                      </a:r>
                    </a:p>
                  </a:txBody>
                  <a:tcPr/>
                </a:tc>
                <a:tc>
                  <a:txBody>
                    <a:bodyPr/>
                    <a:lstStyle/>
                    <a:p>
                      <a:r>
                        <a:rPr lang="en-US" dirty="0"/>
                        <a:t>4 Somalia</a:t>
                      </a:r>
                    </a:p>
                  </a:txBody>
                  <a:tcPr/>
                </a:tc>
                <a:extLst>
                  <a:ext uri="{0D108BD9-81ED-4DB2-BD59-A6C34878D82A}">
                    <a16:rowId xmlns:a16="http://schemas.microsoft.com/office/drawing/2014/main" val="1452930930"/>
                  </a:ext>
                </a:extLst>
              </a:tr>
              <a:tr h="674147">
                <a:tc>
                  <a:txBody>
                    <a:bodyPr/>
                    <a:lstStyle/>
                    <a:p>
                      <a:r>
                        <a:rPr lang="en-US" dirty="0"/>
                        <a:t>5 Denmark</a:t>
                      </a:r>
                    </a:p>
                  </a:txBody>
                  <a:tcPr/>
                </a:tc>
                <a:tc>
                  <a:txBody>
                    <a:bodyPr/>
                    <a:lstStyle/>
                    <a:p>
                      <a:r>
                        <a:rPr lang="en-US" dirty="0"/>
                        <a:t>5 South Sudan</a:t>
                      </a:r>
                    </a:p>
                  </a:txBody>
                  <a:tcPr/>
                </a:tc>
                <a:extLst>
                  <a:ext uri="{0D108BD9-81ED-4DB2-BD59-A6C34878D82A}">
                    <a16:rowId xmlns:a16="http://schemas.microsoft.com/office/drawing/2014/main" val="2066509024"/>
                  </a:ext>
                </a:extLst>
              </a:tr>
            </a:tbl>
          </a:graphicData>
        </a:graphic>
      </p:graphicFrame>
    </p:spTree>
    <p:extLst>
      <p:ext uri="{BB962C8B-B14F-4D97-AF65-F5344CB8AC3E}">
        <p14:creationId xmlns:p14="http://schemas.microsoft.com/office/powerpoint/2010/main" val="2633097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B20A-40AA-48B0-9410-3746515A80B4}"/>
              </a:ext>
            </a:extLst>
          </p:cNvPr>
          <p:cNvSpPr>
            <a:spLocks noGrp="1"/>
          </p:cNvSpPr>
          <p:nvPr>
            <p:ph type="title"/>
          </p:nvPr>
        </p:nvSpPr>
        <p:spPr/>
        <p:txBody>
          <a:bodyPr>
            <a:normAutofit/>
          </a:bodyPr>
          <a:lstStyle/>
          <a:p>
            <a:r>
              <a:rPr lang="en-US" sz="2400" i="0" dirty="0"/>
              <a:t>Top five countries vs Bottom five countries based on LE , PD and PCI </a:t>
            </a:r>
          </a:p>
        </p:txBody>
      </p:sp>
      <p:graphicFrame>
        <p:nvGraphicFramePr>
          <p:cNvPr id="4" name="Table 4">
            <a:extLst>
              <a:ext uri="{FF2B5EF4-FFF2-40B4-BE49-F238E27FC236}">
                <a16:creationId xmlns:a16="http://schemas.microsoft.com/office/drawing/2014/main" id="{894EE0B1-0CB0-4996-9BF9-FBF5D052E886}"/>
              </a:ext>
            </a:extLst>
          </p:cNvPr>
          <p:cNvGraphicFramePr>
            <a:graphicFrameLocks noGrp="1"/>
          </p:cNvGraphicFramePr>
          <p:nvPr>
            <p:ph idx="1"/>
            <p:extLst>
              <p:ext uri="{D42A27DB-BD31-4B8C-83A1-F6EECF244321}">
                <p14:modId xmlns:p14="http://schemas.microsoft.com/office/powerpoint/2010/main" val="1448443233"/>
              </p:ext>
            </p:extLst>
          </p:nvPr>
        </p:nvGraphicFramePr>
        <p:xfrm>
          <a:off x="838200" y="1855304"/>
          <a:ext cx="10515600" cy="4013952"/>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962729486"/>
                    </a:ext>
                  </a:extLst>
                </a:gridCol>
                <a:gridCol w="5257800">
                  <a:extLst>
                    <a:ext uri="{9D8B030D-6E8A-4147-A177-3AD203B41FA5}">
                      <a16:colId xmlns:a16="http://schemas.microsoft.com/office/drawing/2014/main" val="1340530726"/>
                    </a:ext>
                  </a:extLst>
                </a:gridCol>
              </a:tblGrid>
              <a:tr h="671437">
                <a:tc>
                  <a:txBody>
                    <a:bodyPr/>
                    <a:lstStyle/>
                    <a:p>
                      <a:r>
                        <a:rPr lang="en-US" dirty="0"/>
                        <a:t>Top Five Countries</a:t>
                      </a:r>
                    </a:p>
                  </a:txBody>
                  <a:tcPr/>
                </a:tc>
                <a:tc>
                  <a:txBody>
                    <a:bodyPr/>
                    <a:lstStyle/>
                    <a:p>
                      <a:r>
                        <a:rPr lang="en-US" dirty="0"/>
                        <a:t>Bottom Five Countries</a:t>
                      </a:r>
                    </a:p>
                  </a:txBody>
                  <a:tcPr/>
                </a:tc>
                <a:extLst>
                  <a:ext uri="{0D108BD9-81ED-4DB2-BD59-A6C34878D82A}">
                    <a16:rowId xmlns:a16="http://schemas.microsoft.com/office/drawing/2014/main" val="922708404"/>
                  </a:ext>
                </a:extLst>
              </a:tr>
              <a:tr h="528630">
                <a:tc>
                  <a:txBody>
                    <a:bodyPr/>
                    <a:lstStyle/>
                    <a:p>
                      <a:r>
                        <a:rPr lang="en-US" dirty="0"/>
                        <a:t>1 Iceland </a:t>
                      </a:r>
                    </a:p>
                    <a:p>
                      <a:endParaRPr lang="en-US" dirty="0"/>
                    </a:p>
                  </a:txBody>
                  <a:tcPr/>
                </a:tc>
                <a:tc>
                  <a:txBody>
                    <a:bodyPr/>
                    <a:lstStyle/>
                    <a:p>
                      <a:r>
                        <a:rPr lang="en-US" dirty="0"/>
                        <a:t>1 Holy See </a:t>
                      </a:r>
                    </a:p>
                  </a:txBody>
                  <a:tcPr/>
                </a:tc>
                <a:extLst>
                  <a:ext uri="{0D108BD9-81ED-4DB2-BD59-A6C34878D82A}">
                    <a16:rowId xmlns:a16="http://schemas.microsoft.com/office/drawing/2014/main" val="2035539730"/>
                  </a:ext>
                </a:extLst>
              </a:tr>
              <a:tr h="6365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Australia </a:t>
                      </a:r>
                    </a:p>
                  </a:txBody>
                  <a:tcPr/>
                </a:tc>
                <a:tc>
                  <a:txBody>
                    <a:bodyPr/>
                    <a:lstStyle/>
                    <a:p>
                      <a:r>
                        <a:rPr lang="en-US" dirty="0"/>
                        <a:t>2 Liechtenstein </a:t>
                      </a:r>
                    </a:p>
                  </a:txBody>
                  <a:tcPr/>
                </a:tc>
                <a:extLst>
                  <a:ext uri="{0D108BD9-81ED-4DB2-BD59-A6C34878D82A}">
                    <a16:rowId xmlns:a16="http://schemas.microsoft.com/office/drawing/2014/main" val="1895009341"/>
                  </a:ext>
                </a:extLst>
              </a:tr>
              <a:tr h="728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Norway </a:t>
                      </a:r>
                    </a:p>
                  </a:txBody>
                  <a:tcPr/>
                </a:tc>
                <a:tc>
                  <a:txBody>
                    <a:bodyPr/>
                    <a:lstStyle/>
                    <a:p>
                      <a:r>
                        <a:rPr lang="en-US" dirty="0"/>
                        <a:t>3 Burundi </a:t>
                      </a:r>
                    </a:p>
                  </a:txBody>
                  <a:tcPr/>
                </a:tc>
                <a:extLst>
                  <a:ext uri="{0D108BD9-81ED-4DB2-BD59-A6C34878D82A}">
                    <a16:rowId xmlns:a16="http://schemas.microsoft.com/office/drawing/2014/main" val="1736776959"/>
                  </a:ext>
                </a:extLst>
              </a:tr>
              <a:tr h="696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Canada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4 Tuvalu </a:t>
                      </a:r>
                    </a:p>
                  </a:txBody>
                  <a:tcPr/>
                </a:tc>
                <a:extLst>
                  <a:ext uri="{0D108BD9-81ED-4DB2-BD59-A6C34878D82A}">
                    <a16:rowId xmlns:a16="http://schemas.microsoft.com/office/drawing/2014/main" val="3653186316"/>
                  </a:ext>
                </a:extLst>
              </a:tr>
              <a:tr h="58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Sweden </a:t>
                      </a:r>
                    </a:p>
                    <a:p>
                      <a:endParaRPr lang="en-US" dirty="0"/>
                    </a:p>
                  </a:txBody>
                  <a:tcPr/>
                </a:tc>
                <a:tc>
                  <a:txBody>
                    <a:bodyPr/>
                    <a:lstStyle/>
                    <a:p>
                      <a:r>
                        <a:rPr lang="en-US" dirty="0"/>
                        <a:t>5 Haiti</a:t>
                      </a:r>
                    </a:p>
                  </a:txBody>
                  <a:tcPr/>
                </a:tc>
                <a:extLst>
                  <a:ext uri="{0D108BD9-81ED-4DB2-BD59-A6C34878D82A}">
                    <a16:rowId xmlns:a16="http://schemas.microsoft.com/office/drawing/2014/main" val="1368863602"/>
                  </a:ext>
                </a:extLst>
              </a:tr>
            </a:tbl>
          </a:graphicData>
        </a:graphic>
      </p:graphicFrame>
    </p:spTree>
    <p:extLst>
      <p:ext uri="{BB962C8B-B14F-4D97-AF65-F5344CB8AC3E}">
        <p14:creationId xmlns:p14="http://schemas.microsoft.com/office/powerpoint/2010/main" val="3641099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C3F8-D54F-4AEB-91C5-6E3DD9282682}"/>
              </a:ext>
            </a:extLst>
          </p:cNvPr>
          <p:cNvSpPr>
            <a:spLocks noGrp="1"/>
          </p:cNvSpPr>
          <p:nvPr>
            <p:ph type="title"/>
          </p:nvPr>
        </p:nvSpPr>
        <p:spPr/>
        <p:txBody>
          <a:bodyPr/>
          <a:lstStyle/>
          <a:p>
            <a:r>
              <a:rPr lang="en-US" i="0" dirty="0"/>
              <a:t>Second part of project - Analyses</a:t>
            </a:r>
          </a:p>
        </p:txBody>
      </p:sp>
      <p:sp>
        <p:nvSpPr>
          <p:cNvPr id="3" name="Content Placeholder 2">
            <a:extLst>
              <a:ext uri="{FF2B5EF4-FFF2-40B4-BE49-F238E27FC236}">
                <a16:creationId xmlns:a16="http://schemas.microsoft.com/office/drawing/2014/main" id="{694BF5AA-BA87-4C68-A5CF-707104BF226B}"/>
              </a:ext>
            </a:extLst>
          </p:cNvPr>
          <p:cNvSpPr>
            <a:spLocks noGrp="1"/>
          </p:cNvSpPr>
          <p:nvPr>
            <p:ph idx="1"/>
          </p:nvPr>
        </p:nvSpPr>
        <p:spPr/>
        <p:txBody>
          <a:bodyPr/>
          <a:lstStyle/>
          <a:p>
            <a:r>
              <a:rPr lang="en-US" dirty="0"/>
              <a:t>Top countries analysis for 10 years. </a:t>
            </a:r>
          </a:p>
          <a:p>
            <a:endParaRPr lang="en-US" dirty="0"/>
          </a:p>
        </p:txBody>
      </p:sp>
    </p:spTree>
    <p:extLst>
      <p:ext uri="{BB962C8B-B14F-4D97-AF65-F5344CB8AC3E}">
        <p14:creationId xmlns:p14="http://schemas.microsoft.com/office/powerpoint/2010/main" val="4263691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8C78-8385-4B36-8FF0-47680D3CA756}"/>
              </a:ext>
            </a:extLst>
          </p:cNvPr>
          <p:cNvSpPr>
            <a:spLocks noGrp="1"/>
          </p:cNvSpPr>
          <p:nvPr>
            <p:ph type="title"/>
          </p:nvPr>
        </p:nvSpPr>
        <p:spPr>
          <a:xfrm>
            <a:off x="838200" y="365125"/>
            <a:ext cx="10515600" cy="1198632"/>
          </a:xfrm>
        </p:spPr>
        <p:txBody>
          <a:bodyPr>
            <a:normAutofit/>
          </a:bodyPr>
          <a:lstStyle/>
          <a:p>
            <a:r>
              <a:rPr lang="en-US" sz="1800" i="0" dirty="0"/>
              <a:t>Spain had less than 50 percent users in 2005 which now has more than 80 percent internet users. In Iceland nearly 100 percent people use internet.</a:t>
            </a:r>
          </a:p>
        </p:txBody>
      </p:sp>
      <p:pic>
        <p:nvPicPr>
          <p:cNvPr id="4" name="Content Placeholder 3">
            <a:extLst>
              <a:ext uri="{FF2B5EF4-FFF2-40B4-BE49-F238E27FC236}">
                <a16:creationId xmlns:a16="http://schemas.microsoft.com/office/drawing/2014/main" id="{ED2A7E78-E98F-42A8-8AF4-6D3C5A278F12}"/>
              </a:ext>
            </a:extLst>
          </p:cNvPr>
          <p:cNvPicPr>
            <a:picLocks noGrp="1" noChangeAspect="1"/>
          </p:cNvPicPr>
          <p:nvPr>
            <p:ph idx="1"/>
          </p:nvPr>
        </p:nvPicPr>
        <p:blipFill>
          <a:blip r:embed="rId2"/>
          <a:stretch>
            <a:fillRect/>
          </a:stretch>
        </p:blipFill>
        <p:spPr>
          <a:xfrm>
            <a:off x="548640" y="1364975"/>
            <a:ext cx="11422966" cy="5486399"/>
          </a:xfrm>
          <a:prstGeom prst="rect">
            <a:avLst/>
          </a:prstGeom>
        </p:spPr>
      </p:pic>
    </p:spTree>
    <p:extLst>
      <p:ext uri="{BB962C8B-B14F-4D97-AF65-F5344CB8AC3E}">
        <p14:creationId xmlns:p14="http://schemas.microsoft.com/office/powerpoint/2010/main" val="208770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41A0-69F6-4F07-8F7F-803D60B1C5AB}"/>
              </a:ext>
            </a:extLst>
          </p:cNvPr>
          <p:cNvSpPr>
            <a:spLocks noGrp="1"/>
          </p:cNvSpPr>
          <p:nvPr>
            <p:ph type="title"/>
          </p:nvPr>
        </p:nvSpPr>
        <p:spPr/>
        <p:txBody>
          <a:bodyPr>
            <a:normAutofit/>
          </a:bodyPr>
          <a:lstStyle/>
          <a:p>
            <a:r>
              <a:rPr lang="en-US" sz="1800" i="0" dirty="0"/>
              <a:t>Finland had surprisingly more than 170 cell phones per 100 people in year 2012.</a:t>
            </a:r>
          </a:p>
        </p:txBody>
      </p:sp>
      <p:pic>
        <p:nvPicPr>
          <p:cNvPr id="4" name="Content Placeholder 3">
            <a:extLst>
              <a:ext uri="{FF2B5EF4-FFF2-40B4-BE49-F238E27FC236}">
                <a16:creationId xmlns:a16="http://schemas.microsoft.com/office/drawing/2014/main" id="{48BB0BD6-9471-4F33-96E2-B9925251D1E0}"/>
              </a:ext>
            </a:extLst>
          </p:cNvPr>
          <p:cNvPicPr>
            <a:picLocks noGrp="1" noChangeAspect="1"/>
          </p:cNvPicPr>
          <p:nvPr>
            <p:ph idx="1"/>
          </p:nvPr>
        </p:nvPicPr>
        <p:blipFill>
          <a:blip r:embed="rId2"/>
          <a:stretch>
            <a:fillRect/>
          </a:stretch>
        </p:blipFill>
        <p:spPr>
          <a:xfrm>
            <a:off x="356584" y="1364627"/>
            <a:ext cx="11254154" cy="5493373"/>
          </a:xfrm>
          <a:prstGeom prst="rect">
            <a:avLst/>
          </a:prstGeom>
        </p:spPr>
      </p:pic>
    </p:spTree>
    <p:extLst>
      <p:ext uri="{BB962C8B-B14F-4D97-AF65-F5344CB8AC3E}">
        <p14:creationId xmlns:p14="http://schemas.microsoft.com/office/powerpoint/2010/main" val="2369255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3D5A-2706-4D56-BD2F-7D8F777D1048}"/>
              </a:ext>
            </a:extLst>
          </p:cNvPr>
          <p:cNvSpPr>
            <a:spLocks noGrp="1"/>
          </p:cNvSpPr>
          <p:nvPr>
            <p:ph type="title"/>
          </p:nvPr>
        </p:nvSpPr>
        <p:spPr/>
        <p:txBody>
          <a:bodyPr>
            <a:normAutofit/>
          </a:bodyPr>
          <a:lstStyle/>
          <a:p>
            <a:r>
              <a:rPr lang="en-US" sz="1800" i="0" dirty="0"/>
              <a:t>Finland has significantly improved comparing to other countries and it has least deaths per 1000 children</a:t>
            </a:r>
          </a:p>
        </p:txBody>
      </p:sp>
      <p:sp>
        <p:nvSpPr>
          <p:cNvPr id="3" name="Content Placeholder 2">
            <a:extLst>
              <a:ext uri="{FF2B5EF4-FFF2-40B4-BE49-F238E27FC236}">
                <a16:creationId xmlns:a16="http://schemas.microsoft.com/office/drawing/2014/main" id="{8BE80683-BE5D-4458-AEF5-5E0AC7905DD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3235B40-4ED7-461D-969B-1272618A8851}"/>
              </a:ext>
            </a:extLst>
          </p:cNvPr>
          <p:cNvPicPr>
            <a:picLocks noChangeAspect="1"/>
          </p:cNvPicPr>
          <p:nvPr/>
        </p:nvPicPr>
        <p:blipFill>
          <a:blip r:embed="rId2"/>
          <a:stretch>
            <a:fillRect/>
          </a:stretch>
        </p:blipFill>
        <p:spPr>
          <a:xfrm>
            <a:off x="704850" y="1364974"/>
            <a:ext cx="10782300" cy="5519530"/>
          </a:xfrm>
          <a:prstGeom prst="rect">
            <a:avLst/>
          </a:prstGeom>
        </p:spPr>
      </p:pic>
    </p:spTree>
    <p:extLst>
      <p:ext uri="{BB962C8B-B14F-4D97-AF65-F5344CB8AC3E}">
        <p14:creationId xmlns:p14="http://schemas.microsoft.com/office/powerpoint/2010/main" val="233198279"/>
      </p:ext>
    </p:extLst>
  </p:cSld>
  <p:clrMapOvr>
    <a:masterClrMapping/>
  </p:clrMapOvr>
</p:sld>
</file>

<file path=ppt/theme/theme1.xml><?xml version="1.0" encoding="utf-8"?>
<a:theme xmlns:a="http://schemas.openxmlformats.org/drawingml/2006/main" name="BrushVTI">
  <a:themeElements>
    <a:clrScheme name="AnalogousFromLightSeedLeftStep">
      <a:dk1>
        <a:srgbClr val="000000"/>
      </a:dk1>
      <a:lt1>
        <a:srgbClr val="FFFFFF"/>
      </a:lt1>
      <a:dk2>
        <a:srgbClr val="243441"/>
      </a:dk2>
      <a:lt2>
        <a:srgbClr val="E7E8E2"/>
      </a:lt2>
      <a:accent1>
        <a:srgbClr val="9992CA"/>
      </a:accent1>
      <a:accent2>
        <a:srgbClr val="7A8EBF"/>
      </a:accent2>
      <a:accent3>
        <a:srgbClr val="7CABBF"/>
      </a:accent3>
      <a:accent4>
        <a:srgbClr val="6FAEA6"/>
      </a:accent4>
      <a:accent5>
        <a:srgbClr val="7EAF95"/>
      </a:accent5>
      <a:accent6>
        <a:srgbClr val="72B275"/>
      </a:accent6>
      <a:hlink>
        <a:srgbClr val="808752"/>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121</TotalTime>
  <Words>503</Words>
  <Application>Microsoft Office PowerPoint</Application>
  <PresentationFormat>Widescreen</PresentationFormat>
  <Paragraphs>59</Paragraphs>
  <Slides>24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Elephant</vt:lpstr>
      <vt:lpstr>BrushVTI</vt:lpstr>
      <vt:lpstr>Python Demo  Nandani Patidar</vt:lpstr>
      <vt:lpstr>Table of Content</vt:lpstr>
      <vt:lpstr>First Part of Project- Rank Countries</vt:lpstr>
      <vt:lpstr>Top five countries vs Bottom five countries based on HDI, DS and FI</vt:lpstr>
      <vt:lpstr>Top five countries vs Bottom five countries based on LE , PD and PCI </vt:lpstr>
      <vt:lpstr>Second part of project - Analyses</vt:lpstr>
      <vt:lpstr>Spain had less than 50 percent users in 2005 which now has more than 80 percent internet users. In Iceland nearly 100 percent people use internet.</vt:lpstr>
      <vt:lpstr>Finland had surprisingly more than 170 cell phones per 100 people in year 2012.</vt:lpstr>
      <vt:lpstr>Finland has significantly improved comparing to other countries and it has least deaths per 1000 children</vt:lpstr>
      <vt:lpstr>Population is shown in factor of 100 million. </vt:lpstr>
      <vt:lpstr>Norway is highly populated per square km as compare to other countries.</vt:lpstr>
      <vt:lpstr>PowerPoint Presentation</vt:lpstr>
      <vt:lpstr>Australia and United States had exactly same life expectancy in 1970 similarly Norway and Iceland had same life expectancy.</vt:lpstr>
      <vt:lpstr>Norway and Iceland has nearly same life expectancy and Australia has significantly improved over years from 1970 as compared to United States. Spain has significantly improved over these years in terms of Life expectancy.</vt:lpstr>
      <vt:lpstr>PowerPoint Presentation</vt:lpstr>
      <vt:lpstr>Food Supply : US food supplies was highest in 2004 , and it has decreased over followed years though it is highest in comparison with other countries.</vt:lpstr>
      <vt:lpstr>United States’s calories per person has drastically increased over years, in fact in 1970, it was similar with other countries shown below </vt:lpstr>
      <vt:lpstr>PowerPoint Presentation</vt:lpstr>
      <vt:lpstr>Risk factors : BMI United states female BMI’s is highest among these countries and it  increased by factor more than three from year 1980 to 2008 which is highest comparing with other countries in the graph</vt:lpstr>
      <vt:lpstr>Norway has highest per capita income followed by United States.</vt:lpstr>
      <vt:lpstr>Norway’s government spends largest share in total health spending. Whereas United States government spends list despite second highest country based on Per Capita Income.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Demo</dc:title>
  <dc:creator>Nandani patidar</dc:creator>
  <cp:lastModifiedBy>Nandani patidar</cp:lastModifiedBy>
  <cp:revision>18</cp:revision>
  <dcterms:created xsi:type="dcterms:W3CDTF">2020-05-12T04:28:15Z</dcterms:created>
  <dcterms:modified xsi:type="dcterms:W3CDTF">2020-05-12T06:30:05Z</dcterms:modified>
</cp:coreProperties>
</file>